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6D9C0-9088-4A7D-932A-B8B2355A3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6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E5B79-9B88-43F1-AC73-632D2369E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7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951B5-A446-46F2-B696-754A54F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10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E4923-AA3F-4EC5-A130-73C0C7D4E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60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78E0C-3CFE-4C8C-9537-6369DD979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00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54BF8-F141-443E-8BD2-B60A43B67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91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00508-2248-4654-8765-20AFF5E4E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27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14CD-1005-4BF0-AE9F-B861DEAB4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4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2A46F-9E09-4D59-80E4-1B727E898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0AE0F-B4FD-4A16-913F-A6F3BDAEE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6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5A40E-1F67-4063-9D50-359DF05E6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5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D788D-2708-49F9-A0C5-06E5007F10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436F1-89BC-4B31-9BA6-F6981A475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824BE-34BD-459E-8940-0EDB0CA0F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2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C0C1F-FD2F-453E-8F4D-ABD3A45F1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6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3693F-CECF-4599-8B42-2C8AE5491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9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C73CF6-3CD8-4C5E-8F14-87EE17829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Bill_Clinton.jp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eachpol.tcnj.edu/amer_pol_hist/thumbnail186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Image:Traficant.jpg" TargetMode="Externa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en-US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Congress</a:t>
            </a:r>
            <a:br>
              <a:rPr lang="en-US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Day to Day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3" y="2362200"/>
            <a:ext cx="897195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 smtClean="0">
                <a:solidFill>
                  <a:srgbClr val="7030A0"/>
                </a:solidFill>
              </a:rPr>
              <a:t>Implied Powers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US" sz="4400" dirty="0" smtClean="0"/>
              <a:t>Create the Air Force</a:t>
            </a:r>
          </a:p>
          <a:p>
            <a:pPr eaLnBrk="1" hangingPunct="1"/>
            <a:r>
              <a:rPr lang="en-US" sz="4400" dirty="0" smtClean="0"/>
              <a:t>Regulate broadcasting</a:t>
            </a:r>
          </a:p>
          <a:p>
            <a:pPr eaLnBrk="1" hangingPunct="1"/>
            <a:r>
              <a:rPr lang="en-US" sz="4400" dirty="0" smtClean="0"/>
              <a:t>Create the Space Program</a:t>
            </a:r>
          </a:p>
          <a:p>
            <a:pPr eaLnBrk="1" hangingPunct="1"/>
            <a:r>
              <a:rPr lang="en-US" sz="4400" dirty="0" smtClean="0"/>
              <a:t>Build and maintain highways</a:t>
            </a:r>
          </a:p>
          <a:p>
            <a:pPr eaLnBrk="1" hangingPunct="1"/>
            <a:r>
              <a:rPr lang="en-US" sz="4400" dirty="0" smtClean="0"/>
              <a:t>Much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030A0"/>
                </a:solidFill>
              </a:rPr>
              <a:t>Non – Legislative Powers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4343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b="1" u="sng" dirty="0" smtClean="0">
                <a:solidFill>
                  <a:srgbClr val="7030A0"/>
                </a:solidFill>
              </a:rPr>
              <a:t>Impeachment</a:t>
            </a:r>
            <a:r>
              <a:rPr lang="en-US" sz="2200" b="1" u="sng" dirty="0" smtClean="0"/>
              <a:t>:</a:t>
            </a:r>
            <a:r>
              <a:rPr lang="en-US" sz="2200" dirty="0" smtClean="0"/>
              <a:t> </a:t>
            </a:r>
            <a:r>
              <a:rPr lang="en-US" sz="2200" b="1" dirty="0" smtClean="0"/>
              <a:t>to accuse government officials of wrongdoing, put them on trial, and if necessary remove from office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b="1" u="sng" dirty="0" smtClean="0">
                <a:solidFill>
                  <a:srgbClr val="7030A0"/>
                </a:solidFill>
              </a:rPr>
              <a:t>Investigations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b="1" u="sng" dirty="0" smtClean="0">
                <a:solidFill>
                  <a:srgbClr val="7030A0"/>
                </a:solidFill>
              </a:rPr>
              <a:t>Approve presidential appointments</a:t>
            </a:r>
            <a:r>
              <a:rPr lang="en-US" sz="2200" dirty="0" smtClean="0"/>
              <a:t>: anyone who the President picks for a government job must be approved by the Senate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b="1" u="sng" dirty="0" smtClean="0">
                <a:solidFill>
                  <a:srgbClr val="7030A0"/>
                </a:solidFill>
              </a:rPr>
              <a:t>Approve the Budget</a:t>
            </a:r>
            <a:r>
              <a:rPr lang="en-US" sz="2200" dirty="0" smtClean="0"/>
              <a:t>: The Congress must approve the President’s plan for spending money for the upcoming year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l-G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269" y="2138630"/>
            <a:ext cx="5063731" cy="281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030A0"/>
                </a:solidFill>
              </a:rPr>
              <a:t>Impeachment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990600"/>
            <a:ext cx="4038600" cy="45259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Impeachment starts with investigation</a:t>
            </a:r>
          </a:p>
          <a:p>
            <a:pPr eaLnBrk="1" hangingPunct="1"/>
            <a:r>
              <a:rPr lang="en-US" sz="2000" dirty="0" smtClean="0"/>
              <a:t>The </a:t>
            </a:r>
            <a:r>
              <a:rPr lang="en-US" sz="2000" b="1" dirty="0" smtClean="0"/>
              <a:t>House of Representatives votes on whether to impeach, or accuse</a:t>
            </a:r>
          </a:p>
          <a:p>
            <a:pPr eaLnBrk="1" hangingPunct="1"/>
            <a:r>
              <a:rPr lang="en-US" sz="2000" dirty="0" smtClean="0"/>
              <a:t>The </a:t>
            </a:r>
            <a:r>
              <a:rPr lang="en-US" sz="2000" b="1" dirty="0" smtClean="0"/>
              <a:t>Senate then holds a trial</a:t>
            </a:r>
            <a:r>
              <a:rPr lang="en-US" sz="2000" dirty="0" smtClean="0"/>
              <a:t> to decide if the official is kicked out of office</a:t>
            </a:r>
          </a:p>
          <a:p>
            <a:pPr eaLnBrk="1" hangingPunct="1"/>
            <a:r>
              <a:rPr lang="en-US" sz="2000" dirty="0" smtClean="0"/>
              <a:t>Only 2 U.S. Presidents have been impeached, Andrew Johnson and Bill Clinton.  Neither was removed from office</a:t>
            </a:r>
          </a:p>
          <a:p>
            <a:pPr eaLnBrk="1" hangingPunct="1"/>
            <a:r>
              <a:rPr lang="en-US" sz="2000" dirty="0" smtClean="0"/>
              <a:t>All executive and judicial officials are subject to impeachment, not just the  President</a:t>
            </a:r>
          </a:p>
        </p:txBody>
      </p:sp>
      <p:pic>
        <p:nvPicPr>
          <p:cNvPr id="14341" name="Picture 11" descr="Andrew_Johnson_-_3a53290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2333625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3" descr="Bill Clinton">
            <a:hlinkClick r:id="rId3" tooltip="Bill Clint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81400"/>
            <a:ext cx="21431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7200" dirty="0" smtClean="0">
                <a:solidFill>
                  <a:srgbClr val="7030A0"/>
                </a:solidFill>
              </a:rPr>
              <a:t>Leadership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371600"/>
            <a:ext cx="8991600" cy="49530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800" dirty="0" smtClean="0"/>
              <a:t>In both Houses, there are floor leaders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/>
              <a:t>party with the most members</a:t>
            </a:r>
            <a:r>
              <a:rPr lang="en-US" sz="2800" dirty="0" smtClean="0"/>
              <a:t> </a:t>
            </a:r>
            <a:r>
              <a:rPr lang="en-US" sz="2800" dirty="0" smtClean="0"/>
              <a:t>is </a:t>
            </a:r>
            <a:r>
              <a:rPr lang="en-US" sz="2800" dirty="0" smtClean="0"/>
              <a:t>known as the </a:t>
            </a:r>
            <a:r>
              <a:rPr lang="en-US" sz="2800" b="1" u="sng" dirty="0" smtClean="0">
                <a:solidFill>
                  <a:srgbClr val="7030A0"/>
                </a:solidFill>
              </a:rPr>
              <a:t>majority party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/>
              <a:t>party with less members</a:t>
            </a:r>
            <a:r>
              <a:rPr lang="en-US" sz="2800" dirty="0" smtClean="0"/>
              <a:t> </a:t>
            </a:r>
            <a:r>
              <a:rPr lang="en-US" sz="2800" dirty="0" smtClean="0"/>
              <a:t>is </a:t>
            </a:r>
            <a:r>
              <a:rPr lang="en-US" sz="2800" dirty="0" smtClean="0"/>
              <a:t>the </a:t>
            </a:r>
            <a:r>
              <a:rPr lang="en-US" sz="2800" b="1" u="sng" dirty="0" smtClean="0">
                <a:solidFill>
                  <a:srgbClr val="7030A0"/>
                </a:solidFill>
              </a:rPr>
              <a:t>minority party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Each party has a </a:t>
            </a:r>
            <a:r>
              <a:rPr lang="en-US" sz="2800" b="1" u="sng" dirty="0" smtClean="0">
                <a:solidFill>
                  <a:srgbClr val="7030A0"/>
                </a:solidFill>
              </a:rPr>
              <a:t>“leader”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smtClean="0"/>
              <a:t>and a </a:t>
            </a:r>
            <a:r>
              <a:rPr lang="en-US" sz="2800" b="1" u="sng" dirty="0" smtClean="0">
                <a:solidFill>
                  <a:srgbClr val="7030A0"/>
                </a:solidFill>
              </a:rPr>
              <a:t>“whip”</a:t>
            </a:r>
            <a:r>
              <a:rPr lang="en-US" sz="2800" b="1" u="sng" dirty="0" smtClean="0"/>
              <a:t>,</a:t>
            </a:r>
            <a:r>
              <a:rPr lang="en-US" sz="2800" dirty="0" smtClean="0"/>
              <a:t> who is the leader’s assistant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 smtClean="0">
                <a:solidFill>
                  <a:srgbClr val="7030A0"/>
                </a:solidFill>
              </a:rPr>
              <a:t>Party Leaders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763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party leaders try and get their members to work together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They control who gets on important committees, where much important work is done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They also control who speaks and what issues are dealt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dirty="0" smtClean="0">
                <a:solidFill>
                  <a:srgbClr val="7030A0"/>
                </a:solidFill>
              </a:rPr>
              <a:t>Committees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219200"/>
            <a:ext cx="8763000" cy="5410200"/>
          </a:xfrm>
        </p:spPr>
        <p:txBody>
          <a:bodyPr/>
          <a:lstStyle/>
          <a:p>
            <a:pPr eaLnBrk="1" hangingPunct="1"/>
            <a:endParaRPr lang="en-US" sz="2300" dirty="0" smtClean="0"/>
          </a:p>
          <a:p>
            <a:pPr eaLnBrk="1" hangingPunct="1"/>
            <a:r>
              <a:rPr lang="en-US" sz="2800" dirty="0" smtClean="0"/>
              <a:t>There are several types of committees in Congress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 </a:t>
            </a:r>
            <a:r>
              <a:rPr lang="en-US" sz="2800" b="1" u="sng" dirty="0" smtClean="0">
                <a:solidFill>
                  <a:srgbClr val="7030A0"/>
                </a:solidFill>
              </a:rPr>
              <a:t>Standing Committee</a:t>
            </a:r>
            <a:r>
              <a:rPr lang="en-US" sz="2800" dirty="0" smtClean="0"/>
              <a:t> </a:t>
            </a:r>
            <a:r>
              <a:rPr lang="en-US" sz="2800" b="1" dirty="0" smtClean="0"/>
              <a:t>specializes on a specific topic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 </a:t>
            </a:r>
            <a:r>
              <a:rPr lang="en-US" sz="2800" b="1" u="sng" dirty="0" smtClean="0">
                <a:solidFill>
                  <a:srgbClr val="7030A0"/>
                </a:solidFill>
              </a:rPr>
              <a:t>Subcommittee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smtClean="0"/>
              <a:t>operates </a:t>
            </a:r>
            <a:r>
              <a:rPr lang="en-US" sz="2800" b="1" dirty="0" smtClean="0"/>
              <a:t>under a standing committee on a more specialized topic</a:t>
            </a:r>
          </a:p>
          <a:p>
            <a:pPr eaLnBrk="1" hangingPunct="1"/>
            <a:endParaRPr lang="en-US" sz="2800" b="1" u="sng" dirty="0" smtClean="0"/>
          </a:p>
          <a:p>
            <a:pPr eaLnBrk="1" hangingPunct="1"/>
            <a:r>
              <a:rPr lang="en-US" sz="2800" b="1" u="sng" dirty="0" smtClean="0">
                <a:solidFill>
                  <a:srgbClr val="7030A0"/>
                </a:solidFill>
              </a:rPr>
              <a:t>Conference Committees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work out compromises between the House and Senate</a:t>
            </a:r>
            <a:r>
              <a:rPr lang="en-US" sz="2800" dirty="0" smtClean="0"/>
              <a:t> when they pass different versions of the same bill</a:t>
            </a:r>
          </a:p>
          <a:p>
            <a:pPr eaLnBrk="1" hangingPunct="1"/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7030A0"/>
                </a:solidFill>
              </a:rPr>
              <a:t>Congressional Immunity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371600"/>
            <a:ext cx="8610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A member of Congress can say whatever they want on the floor.  They are protected from slander suits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They cannot be arrested while doing their job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This allows free debate on important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6172200"/>
            <a:ext cx="8382000" cy="68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In 1856, Senator Preston Brooks of South Carolina beat Senator Charles Sumner of Massachusetts during a debate on slavery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l-GR" smtClean="0"/>
          </a:p>
        </p:txBody>
      </p:sp>
      <p:pic>
        <p:nvPicPr>
          <p:cNvPr id="7172" name="Picture 8" descr="Assault on Senator Sumner, 1856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467600" cy="571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030A0"/>
                </a:solidFill>
              </a:rPr>
              <a:t>Congressional Accountability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Members are not totally above the law however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When a member commits a serious crime or is involved in a scandal, they can be disciplined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>
                <a:solidFill>
                  <a:srgbClr val="7030A0"/>
                </a:solidFill>
              </a:rPr>
              <a:t>Expulsion</a:t>
            </a:r>
            <a:r>
              <a:rPr lang="en-US" sz="2400" dirty="0" smtClean="0"/>
              <a:t> is when a </a:t>
            </a:r>
            <a:r>
              <a:rPr lang="en-US" sz="2400" b="1" dirty="0" smtClean="0"/>
              <a:t>member is removed from office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>
                <a:solidFill>
                  <a:srgbClr val="7030A0"/>
                </a:solidFill>
              </a:rPr>
              <a:t>Censure</a:t>
            </a:r>
            <a:r>
              <a:rPr lang="en-US" sz="2400" dirty="0" smtClean="0"/>
              <a:t> , or </a:t>
            </a:r>
            <a:r>
              <a:rPr lang="en-US" sz="2400" b="1" dirty="0" smtClean="0"/>
              <a:t>formal disapproval, </a:t>
            </a:r>
            <a:r>
              <a:rPr lang="en-US" sz="2400" dirty="0" smtClean="0"/>
              <a:t>is given when a member does something illegal or unethical, but not serious enough to kick them out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457200" y="5715000"/>
            <a:ext cx="3657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/>
              <a:t>Congressman Jim Traficant (OH) was expelled in 2002 for corruption</a:t>
            </a:r>
          </a:p>
        </p:txBody>
      </p:sp>
      <p:pic>
        <p:nvPicPr>
          <p:cNvPr id="8197" name="Picture 20" descr="James Traficant">
            <a:hlinkClick r:id="rId2" tooltip="James Traficant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752600"/>
            <a:ext cx="3109913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 smtClean="0">
                <a:solidFill>
                  <a:srgbClr val="7030A0"/>
                </a:solidFill>
              </a:rPr>
              <a:t>Congressional Powers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686800" cy="50292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800" dirty="0" smtClean="0"/>
              <a:t>Congress has 3 basic types of powers</a:t>
            </a:r>
          </a:p>
          <a:p>
            <a:pPr eaLnBrk="1" hangingPunct="1"/>
            <a:endParaRPr lang="en-US" sz="2800" b="1" u="sng" dirty="0" smtClean="0"/>
          </a:p>
          <a:p>
            <a:pPr eaLnBrk="1" hangingPunct="1"/>
            <a:r>
              <a:rPr lang="en-US" sz="2800" b="1" u="sng" dirty="0" smtClean="0">
                <a:solidFill>
                  <a:srgbClr val="7030A0"/>
                </a:solidFill>
              </a:rPr>
              <a:t>Expressed Powers</a:t>
            </a:r>
            <a:r>
              <a:rPr lang="en-US" sz="2800" dirty="0" smtClean="0"/>
              <a:t>: those </a:t>
            </a:r>
            <a:r>
              <a:rPr lang="en-US" sz="2800" b="1" dirty="0" smtClean="0"/>
              <a:t>specifically listed in the Constitution</a:t>
            </a:r>
          </a:p>
          <a:p>
            <a:pPr eaLnBrk="1" hangingPunct="1"/>
            <a:endParaRPr lang="en-US" sz="2800" b="1" u="sng" dirty="0" smtClean="0"/>
          </a:p>
          <a:p>
            <a:pPr eaLnBrk="1" hangingPunct="1"/>
            <a:r>
              <a:rPr lang="en-US" sz="2800" b="1" u="sng" dirty="0" smtClean="0">
                <a:solidFill>
                  <a:srgbClr val="7030A0"/>
                </a:solidFill>
              </a:rPr>
              <a:t>Implied</a:t>
            </a:r>
            <a:r>
              <a:rPr lang="en-US" sz="2800" u="sng" dirty="0" smtClean="0">
                <a:solidFill>
                  <a:srgbClr val="7030A0"/>
                </a:solidFill>
              </a:rPr>
              <a:t> </a:t>
            </a:r>
            <a:r>
              <a:rPr lang="en-US" sz="2800" b="1" u="sng" dirty="0" smtClean="0">
                <a:solidFill>
                  <a:srgbClr val="7030A0"/>
                </a:solidFill>
              </a:rPr>
              <a:t>Powers</a:t>
            </a:r>
            <a:r>
              <a:rPr lang="en-US" sz="2800" dirty="0" smtClean="0"/>
              <a:t>: taken in the name of the </a:t>
            </a:r>
            <a:r>
              <a:rPr lang="en-US" sz="2800" b="1" dirty="0" smtClean="0"/>
              <a:t>necessary and proper clause</a:t>
            </a:r>
          </a:p>
          <a:p>
            <a:pPr eaLnBrk="1" hangingPunct="1"/>
            <a:endParaRPr lang="en-US" sz="2800" b="1" u="sng" dirty="0" smtClean="0"/>
          </a:p>
          <a:p>
            <a:pPr eaLnBrk="1" hangingPunct="1"/>
            <a:r>
              <a:rPr lang="en-US" sz="2800" b="1" u="sng" dirty="0" err="1" smtClean="0">
                <a:solidFill>
                  <a:srgbClr val="7030A0"/>
                </a:solidFill>
              </a:rPr>
              <a:t>Nonlegislative</a:t>
            </a:r>
            <a:r>
              <a:rPr lang="en-US" sz="2800" b="1" u="sng" dirty="0" smtClean="0">
                <a:solidFill>
                  <a:srgbClr val="7030A0"/>
                </a:solidFill>
              </a:rPr>
              <a:t> Powers</a:t>
            </a:r>
            <a:r>
              <a:rPr lang="en-US" sz="2800" dirty="0" smtClean="0"/>
              <a:t>: powers not related to making laws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dirty="0" smtClean="0">
                <a:solidFill>
                  <a:srgbClr val="7030A0"/>
                </a:solidFill>
              </a:rPr>
              <a:t>Expressed Powers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686800" cy="50292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Maintain the military</a:t>
            </a:r>
          </a:p>
          <a:p>
            <a:pPr eaLnBrk="1" hangingPunct="1"/>
            <a:r>
              <a:rPr lang="en-US" sz="2400" dirty="0" smtClean="0"/>
              <a:t>Collect taxes</a:t>
            </a:r>
          </a:p>
          <a:p>
            <a:pPr eaLnBrk="1" hangingPunct="1"/>
            <a:r>
              <a:rPr lang="en-US" sz="2400" dirty="0" smtClean="0"/>
              <a:t>Coin money</a:t>
            </a:r>
          </a:p>
          <a:p>
            <a:pPr eaLnBrk="1" hangingPunct="1"/>
            <a:r>
              <a:rPr lang="en-US" sz="2400" b="1" dirty="0" smtClean="0"/>
              <a:t>Declare war</a:t>
            </a:r>
          </a:p>
          <a:p>
            <a:pPr eaLnBrk="1" hangingPunct="1"/>
            <a:r>
              <a:rPr lang="en-US" sz="2400" dirty="0" smtClean="0"/>
              <a:t>Create federal courts</a:t>
            </a:r>
          </a:p>
          <a:p>
            <a:pPr eaLnBrk="1" hangingPunct="1"/>
            <a:r>
              <a:rPr lang="en-US" sz="2400" dirty="0" smtClean="0"/>
              <a:t>Set up a postal system</a:t>
            </a:r>
          </a:p>
          <a:p>
            <a:pPr eaLnBrk="1" hangingPunct="1"/>
            <a:r>
              <a:rPr lang="en-US" sz="2400" dirty="0" smtClean="0"/>
              <a:t>Regulate Washington, D.C.</a:t>
            </a:r>
          </a:p>
          <a:p>
            <a:pPr eaLnBrk="1" hangingPunct="1"/>
            <a:r>
              <a:rPr lang="en-US" sz="2400" dirty="0" smtClean="0"/>
              <a:t>Regulate immigration and naturalization</a:t>
            </a:r>
          </a:p>
          <a:p>
            <a:pPr eaLnBrk="1" hangingPunct="1"/>
            <a:r>
              <a:rPr lang="en-US" sz="2400" dirty="0" smtClean="0"/>
              <a:t>Many more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481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Congress Day to Day</vt:lpstr>
      <vt:lpstr>Leadership</vt:lpstr>
      <vt:lpstr>Party Leaders</vt:lpstr>
      <vt:lpstr>Committees</vt:lpstr>
      <vt:lpstr>Congressional Immunity</vt:lpstr>
      <vt:lpstr>PowerPoint Presentation</vt:lpstr>
      <vt:lpstr>Congressional Accountability</vt:lpstr>
      <vt:lpstr>Congressional Powers</vt:lpstr>
      <vt:lpstr>Expressed Powers</vt:lpstr>
      <vt:lpstr>Implied Powers</vt:lpstr>
      <vt:lpstr>Non – Legislative Powers</vt:lpstr>
      <vt:lpstr>Impeachment</vt:lpstr>
    </vt:vector>
  </TitlesOfParts>
  <Company>Agami family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 Agami</dc:creator>
  <cp:lastModifiedBy>Phillip C. McGinnis</cp:lastModifiedBy>
  <cp:revision>34</cp:revision>
  <dcterms:created xsi:type="dcterms:W3CDTF">2003-11-18T02:21:03Z</dcterms:created>
  <dcterms:modified xsi:type="dcterms:W3CDTF">2013-12-04T14:11:45Z</dcterms:modified>
</cp:coreProperties>
</file>